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  <p:sldMasterId id="2147484176" r:id="rId2"/>
  </p:sldMasterIdLst>
  <p:notesMasterIdLst>
    <p:notesMasterId r:id="rId11"/>
  </p:notesMasterIdLst>
  <p:sldIdLst>
    <p:sldId id="268" r:id="rId3"/>
    <p:sldId id="269" r:id="rId4"/>
    <p:sldId id="258" r:id="rId5"/>
    <p:sldId id="266" r:id="rId6"/>
    <p:sldId id="271" r:id="rId7"/>
    <p:sldId id="259" r:id="rId8"/>
    <p:sldId id="270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86" autoAdjust="0"/>
  </p:normalViewPr>
  <p:slideViewPr>
    <p:cSldViewPr>
      <p:cViewPr varScale="1">
        <p:scale>
          <a:sx n="70" d="100"/>
          <a:sy n="70" d="100"/>
        </p:scale>
        <p:origin x="-11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 sz="2800" b="1" i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defRPr>
            </a:pPr>
            <a:r>
              <a:rPr lang="ru-RU" sz="28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2024г</a:t>
            </a:r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 (тыс.руб.)</a:t>
            </a:r>
          </a:p>
        </c:rich>
      </c:tx>
      <c:layout>
        <c:manualLayout>
          <c:xMode val="edge"/>
          <c:yMode val="edge"/>
          <c:x val="0.25736561962012811"/>
          <c:y val="3.4115138592750602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3027065165241492E-2"/>
          <c:y val="0.15428437117002236"/>
          <c:w val="0.55026489430756642"/>
          <c:h val="0.762326780048016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2022г. (тыс.руб.)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1997,5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167,2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64,1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178,3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1298,3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1458,2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Культура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2425.9</c:v>
                </c:pt>
                <c:pt idx="1">
                  <c:v>129</c:v>
                </c:pt>
                <c:pt idx="2">
                  <c:v>81.599999999999994</c:v>
                </c:pt>
                <c:pt idx="3">
                  <c:v>152</c:v>
                </c:pt>
                <c:pt idx="4">
                  <c:v>991.4</c:v>
                </c:pt>
                <c:pt idx="5">
                  <c:v>2008.7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1330827194987891"/>
          <c:y val="0.1170046841159782"/>
          <c:w val="0.37808957751248973"/>
          <c:h val="0.84115037859073583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c:rich>
      </c:tx>
      <c:layout/>
    </c:title>
    <c:plotArea>
      <c:layout/>
      <c:bubbleChart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2022г.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100" dirty="0"/>
                      <a:t>Налоговые и неналоговые; </a:t>
                    </a:r>
                    <a:r>
                      <a:rPr lang="ru-RU" sz="1100" dirty="0" smtClean="0"/>
                      <a:t>457,0</a:t>
                    </a:r>
                    <a:endParaRPr lang="ru-RU" sz="1100" dirty="0"/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100" dirty="0"/>
                      <a:t>Безвозмездные поступления; </a:t>
                    </a:r>
                    <a:r>
                      <a:rPr lang="ru-RU" sz="1100" dirty="0" smtClean="0"/>
                      <a:t>4841,3</a:t>
                    </a:r>
                    <a:endParaRPr lang="ru-RU" sz="1100" dirty="0"/>
                  </a:p>
                </c:rich>
              </c:tx>
              <c:showVal val="1"/>
              <c:showCatName val="1"/>
            </c:dLbl>
            <c:showVal val="1"/>
            <c:showCatName val="1"/>
          </c:dLbls>
          <c:xVal>
            <c:strRef>
              <c:f>Лист1!$A$2:$A$3</c:f>
              <c:strCache>
                <c:ptCount val="2"/>
                <c:pt idx="0">
                  <c:v>Налоговые и неналоговые</c:v>
                </c:pt>
                <c:pt idx="1">
                  <c:v>Безвозмездные поступления</c:v>
                </c:pt>
              </c:strCache>
            </c:strRef>
          </c:xVal>
          <c:yVal>
            <c:numRef>
              <c:f>Лист1!$B$2:$B$3</c:f>
              <c:numCache>
                <c:formatCode>General</c:formatCode>
                <c:ptCount val="2"/>
                <c:pt idx="0">
                  <c:v>489.3</c:v>
                </c:pt>
                <c:pt idx="1">
                  <c:v>4804.8</c:v>
                </c:pt>
              </c:numCache>
            </c:numRef>
          </c:yVal>
          <c:bubbleSize>
            <c:numLit>
              <c:formatCode>General</c:formatCode>
              <c:ptCount val="2"/>
              <c:pt idx="0">
                <c:v>1</c:v>
              </c:pt>
              <c:pt idx="1">
                <c:v>1</c:v>
              </c:pt>
            </c:numLit>
          </c:bubbleSize>
          <c:bubble3D val="1"/>
        </c:ser>
        <c:bubbleScale val="100"/>
        <c:axId val="106349312"/>
        <c:axId val="106350848"/>
      </c:bubbleChart>
      <c:valAx>
        <c:axId val="106349312"/>
        <c:scaling>
          <c:orientation val="minMax"/>
        </c:scaling>
        <c:axPos val="b"/>
        <c:numFmt formatCode="General" sourceLinked="1"/>
        <c:tickLblPos val="nextTo"/>
        <c:crossAx val="106350848"/>
        <c:crosses val="autoZero"/>
        <c:crossBetween val="midCat"/>
      </c:valAx>
      <c:valAx>
        <c:axId val="106350848"/>
        <c:scaling>
          <c:orientation val="minMax"/>
        </c:scaling>
        <c:axPos val="l"/>
        <c:majorGridlines/>
        <c:numFmt formatCode="General" sourceLinked="1"/>
        <c:tickLblPos val="nextTo"/>
        <c:crossAx val="106349312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258DE-A0EE-40E2-8B80-B7E8E5DBDB0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7565F-041C-4A33-9DA5-C9D87440B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966a411a00fed8167f6a47e78f115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3240" y="142852"/>
            <a:ext cx="5857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Панинского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сельсовета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6248" y="3357562"/>
            <a:ext cx="314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Бюджет для граждан на 2024 год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857232"/>
            <a:ext cx="7000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Бюджет</a:t>
            </a:r>
            <a:r>
              <a:rPr lang="ru-RU" sz="2800" dirty="0" smtClean="0"/>
              <a:t> -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это форма образования и расходования фонда денежных средств, предназначенных для финансового обеспечения задач и функций государства и местного самоуправления.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загруженное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3429000"/>
            <a:ext cx="6143668" cy="3000396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401080" cy="132301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Панинского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сельсовета на 2024 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10" y="1500645"/>
          <a:ext cx="8229600" cy="5083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Утверждено, тыс. руб.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Исполнено, тыс. руб.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исполнения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физических лиц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Земельный налог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Госпошлина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5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от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оказания  платных услуг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Прочие неналоговые доходы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4841,3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7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ДОХОДОВ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5298,3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8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т.ч. налоговые и неналоговые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457,0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85786" y="285728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Панинского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сельсовета на 2024 год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4" y="928672"/>
          <a:ext cx="8429685" cy="5796523"/>
        </p:xfrm>
        <a:graphic>
          <a:graphicData uri="http://schemas.openxmlformats.org/drawingml/2006/table">
            <a:tbl>
              <a:tblPr/>
              <a:tblGrid>
                <a:gridCol w="3715893"/>
                <a:gridCol w="1651649"/>
                <a:gridCol w="1594809"/>
                <a:gridCol w="1467334"/>
              </a:tblGrid>
              <a:tr h="258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Утверждено, тыс. руб.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Исполнено, тыс. руб.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1997,4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690,5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3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1295,5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3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2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5,0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6,4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167,2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167,2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64,1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64,1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493808"/>
          <a:ext cx="8072495" cy="6346774"/>
        </p:xfrm>
        <a:graphic>
          <a:graphicData uri="http://schemas.openxmlformats.org/drawingml/2006/table">
            <a:tbl>
              <a:tblPr/>
              <a:tblGrid>
                <a:gridCol w="3558443"/>
                <a:gridCol w="1809667"/>
                <a:gridCol w="1299227"/>
                <a:gridCol w="1405158"/>
              </a:tblGrid>
              <a:tr h="245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Утверждено, тыс. руб.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Исполнено, тыс. руб.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9804" marR="198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178,3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18,8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Дорожное хозяйство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159,5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0,8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3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1234,8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6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1064,8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6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170,0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Социальная политика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198,1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0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Иные пенсии социальные доплаты к пенсиям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198,1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6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latin typeface="Times New Roman"/>
                        </a:rPr>
                        <a:t>КУЛЬТУРА и  КИНЕМАТОГРАФИЯ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1458,2</a:t>
                      </a:r>
                      <a:endParaRPr lang="ru-RU" sz="13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1458,2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10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latin typeface="Times New Roman"/>
                        </a:rPr>
                        <a:t>5298,3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3838831383"/>
              </p:ext>
            </p:extLst>
          </p:nvPr>
        </p:nvGraphicFramePr>
        <p:xfrm>
          <a:off x="0" y="428625"/>
          <a:ext cx="8858250" cy="595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071538" y="642918"/>
          <a:ext cx="7358114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 descr="53ca928b9c02a5cfa6bc2bd0b85684b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4500570"/>
            <a:ext cx="4643438" cy="2251076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85011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Администрация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Панинского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сельсовета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Адрес: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676640, Амурская область, Октябрьский район,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с.Панино, ул.Молодежная, д.11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телефон 8(4165234-2-17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ИНН/КПП  2821000068/282101001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ОГРН 102280106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4769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Глава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Панинского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сельсовета: 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Дубровина Марина Алексеевна</a:t>
            </a:r>
            <a:endParaRPr lang="ru-RU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Эл. адрес: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oktpanino@yandex.ru</a:t>
            </a:r>
            <a:endParaRPr lang="en-US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635795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4643446"/>
            <a:ext cx="4000496" cy="221455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692</TotalTime>
  <Words>328</Words>
  <Application>Microsoft Office PowerPoint</Application>
  <PresentationFormat>Экран (4:3)</PresentationFormat>
  <Paragraphs>132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Открытая</vt:lpstr>
      <vt:lpstr>Поток</vt:lpstr>
      <vt:lpstr>Слайд 1</vt:lpstr>
      <vt:lpstr>Слайд 2</vt:lpstr>
      <vt:lpstr>Доходы бюджета Панинского сельсовета на 2024 г.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Наталья</dc:creator>
  <cp:lastModifiedBy>User</cp:lastModifiedBy>
  <cp:revision>117</cp:revision>
  <dcterms:created xsi:type="dcterms:W3CDTF">2015-12-28T04:09:45Z</dcterms:created>
  <dcterms:modified xsi:type="dcterms:W3CDTF">2024-04-11T01:04:12Z</dcterms:modified>
</cp:coreProperties>
</file>